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76" r:id="rId2"/>
  </p:sldIdLst>
  <p:sldSz cx="5143500" cy="9144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1" userDrawn="1">
          <p15:clr>
            <a:srgbClr val="A4A3A4"/>
          </p15:clr>
        </p15:guide>
        <p15:guide id="2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CFF66"/>
    <a:srgbClr val="005952"/>
    <a:srgbClr val="1667AD"/>
    <a:srgbClr val="005BAA"/>
    <a:srgbClr val="125EA1"/>
    <a:srgbClr val="C48B3B"/>
    <a:srgbClr val="D71C33"/>
    <a:srgbClr val="C58B3A"/>
    <a:srgbClr val="4A1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249" autoAdjust="0"/>
  </p:normalViewPr>
  <p:slideViewPr>
    <p:cSldViewPr snapToGrid="0">
      <p:cViewPr varScale="1">
        <p:scale>
          <a:sx n="49" d="100"/>
          <a:sy n="49" d="100"/>
        </p:scale>
        <p:origin x="2556" y="36"/>
      </p:cViewPr>
      <p:guideLst>
        <p:guide orient="horz" pos="2881"/>
        <p:guide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1496484"/>
            <a:ext cx="4371975" cy="31834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38" y="4802717"/>
            <a:ext cx="3857625" cy="2207683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0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4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0818" y="486834"/>
            <a:ext cx="1109067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616" y="486834"/>
            <a:ext cx="3262908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3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37" y="2279653"/>
            <a:ext cx="4436269" cy="3803649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37" y="6119286"/>
            <a:ext cx="4436269" cy="200024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0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615" y="2434167"/>
            <a:ext cx="2185988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897" y="2434167"/>
            <a:ext cx="2185988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91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486836"/>
            <a:ext cx="4436269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286" y="2241551"/>
            <a:ext cx="2175941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286" y="3340100"/>
            <a:ext cx="217594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3897" y="2241551"/>
            <a:ext cx="2186657" cy="1098549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3897" y="3340100"/>
            <a:ext cx="218665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3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57" y="1316569"/>
            <a:ext cx="2603897" cy="6498167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7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85" y="609600"/>
            <a:ext cx="1658913" cy="21336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86657" y="1316569"/>
            <a:ext cx="2603897" cy="6498167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85" y="2743200"/>
            <a:ext cx="1658913" cy="508211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8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616" y="486836"/>
            <a:ext cx="4436269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616" y="2434167"/>
            <a:ext cx="4436269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615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0B498-9D4D-4FAD-891F-E57FF8B5A028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3785" y="8475136"/>
            <a:ext cx="173593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2597" y="8475136"/>
            <a:ext cx="1157288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6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9BF8A92-E863-4078-9C4D-D9BCC22E3734}"/>
              </a:ext>
            </a:extLst>
          </p:cNvPr>
          <p:cNvSpPr/>
          <p:nvPr/>
        </p:nvSpPr>
        <p:spPr>
          <a:xfrm>
            <a:off x="1655923" y="1089951"/>
            <a:ext cx="3390758" cy="6087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79" tIns="7339" rIns="14679" bIns="73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22DF59-537A-476B-A95A-C9E1EDA2FADD}"/>
              </a:ext>
            </a:extLst>
          </p:cNvPr>
          <p:cNvSpPr/>
          <p:nvPr/>
        </p:nvSpPr>
        <p:spPr>
          <a:xfrm>
            <a:off x="94770" y="4069121"/>
            <a:ext cx="1515869" cy="31078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79" tIns="7339" rIns="14679" bIns="73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2774BD-EFE6-4236-BC74-76948AC69FFD}"/>
              </a:ext>
            </a:extLst>
          </p:cNvPr>
          <p:cNvSpPr/>
          <p:nvPr/>
        </p:nvSpPr>
        <p:spPr>
          <a:xfrm>
            <a:off x="96819" y="2884329"/>
            <a:ext cx="1515869" cy="11606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79" tIns="7339" rIns="14679" bIns="73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E330CA-A38C-4B29-A56F-C88D269DADBD}"/>
              </a:ext>
            </a:extLst>
          </p:cNvPr>
          <p:cNvSpPr/>
          <p:nvPr/>
        </p:nvSpPr>
        <p:spPr>
          <a:xfrm>
            <a:off x="96819" y="1089952"/>
            <a:ext cx="1515869" cy="177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79" tIns="7339" rIns="14679" bIns="73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AF760-C359-4592-BF1F-0C7A94DA9F89}"/>
              </a:ext>
            </a:extLst>
          </p:cNvPr>
          <p:cNvSpPr txBox="1"/>
          <p:nvPr/>
        </p:nvSpPr>
        <p:spPr>
          <a:xfrm>
            <a:off x="12778" y="1065781"/>
            <a:ext cx="1576244" cy="668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1" dirty="0">
                <a:latin typeface="Lato Black" panose="020F0A02020204030203" pitchFamily="34" charset="0"/>
                <a:cs typeface="Arial" panose="020B0604020202020204" pitchFamily="34" charset="0"/>
              </a:rPr>
              <a:t>INTRODUCTION</a:t>
            </a:r>
          </a:p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" panose="020F0502020204030203" pitchFamily="34" charset="0"/>
                <a:cs typeface="Arial" panose="020B0604020202020204" pitchFamily="34" charset="0"/>
              </a:rPr>
              <a:t>An industrially obtained consortium (IOC) of bacteria precipitates hazardous Pb(II) as </a:t>
            </a:r>
            <a:r>
              <a:rPr lang="en-US" sz="800" dirty="0" err="1">
                <a:latin typeface="Lato" panose="020F0502020204030203" pitchFamily="34" charset="0"/>
                <a:cs typeface="Arial" panose="020B0604020202020204" pitchFamily="34" charset="0"/>
              </a:rPr>
              <a:t>PbS</a:t>
            </a:r>
            <a:r>
              <a:rPr lang="en-US" sz="800" dirty="0">
                <a:latin typeface="Lato" panose="020F0502020204030203" pitchFamily="34" charset="0"/>
                <a:cs typeface="Arial" panose="020B0604020202020204" pitchFamily="34" charset="0"/>
              </a:rPr>
              <a:t> and Pb(0).</a:t>
            </a:r>
          </a:p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" panose="020F0502020204030203" pitchFamily="34" charset="0"/>
                <a:cs typeface="Arial" panose="020B0604020202020204" pitchFamily="34" charset="0"/>
              </a:rPr>
              <a:t>Dead bacteria has been widely studied as biomass for passive Pb(II) removal by adsorption (biosorption).</a:t>
            </a:r>
          </a:p>
          <a:p>
            <a:pPr>
              <a:lnSpc>
                <a:spcPct val="120000"/>
              </a:lnSpc>
            </a:pPr>
            <a:endParaRPr lang="en-US" sz="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000" b="1" dirty="0">
                <a:latin typeface="Lato" panose="020F0502020204030203" pitchFamily="34" charset="0"/>
                <a:cs typeface="Arial" panose="020B0604020202020204" pitchFamily="34" charset="0"/>
              </a:rPr>
              <a:t>OBJECTIVE</a:t>
            </a:r>
          </a:p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" panose="020F0502020204030203" pitchFamily="34" charset="0"/>
                <a:cs typeface="Arial" panose="020B0604020202020204" pitchFamily="34" charset="0"/>
              </a:rPr>
              <a:t>Inhibit metabolic activity of IOC without damaging cell structure.</a:t>
            </a:r>
          </a:p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" panose="020F0502020204030203" pitchFamily="34" charset="0"/>
                <a:cs typeface="Arial" panose="020B0604020202020204" pitchFamily="34" charset="0"/>
              </a:rPr>
              <a:t>Investigate potential metabolically independent mechanism of Pb removal.</a:t>
            </a:r>
          </a:p>
          <a:p>
            <a:pPr>
              <a:lnSpc>
                <a:spcPct val="120000"/>
              </a:lnSpc>
            </a:pPr>
            <a:endParaRPr lang="en-US" sz="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000" b="1" dirty="0">
                <a:latin typeface="Lato" panose="020F0502020204030203" pitchFamily="34" charset="0"/>
                <a:cs typeface="Arial" panose="020B0604020202020204" pitchFamily="34" charset="0"/>
              </a:rPr>
              <a:t>METHOD &amp; MATERIALS</a:t>
            </a:r>
          </a:p>
          <a:p>
            <a:pPr>
              <a:lnSpc>
                <a:spcPct val="120000"/>
              </a:lnSpc>
            </a:pPr>
            <a:endParaRPr lang="en-US" sz="8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" panose="020F0502020204030203" pitchFamily="34" charset="0"/>
                <a:cs typeface="Arial" panose="020B0604020202020204" pitchFamily="34" charset="0"/>
              </a:rPr>
              <a:t>IOC grown in 20 g/L tryptone, 10 g/L yeast extract, 1 g/L NaCl, 0.041 g/L NaNO</a:t>
            </a:r>
            <a:r>
              <a:rPr lang="en-US" sz="800" baseline="-25000" dirty="0">
                <a:latin typeface="Lato" panose="020F0502020204030203" pitchFamily="34" charset="0"/>
                <a:cs typeface="Arial" panose="020B0604020202020204" pitchFamily="34" charset="0"/>
              </a:rPr>
              <a:t>3 </a:t>
            </a:r>
            <a:r>
              <a:rPr lang="en-US" sz="800" dirty="0">
                <a:latin typeface="Lato" panose="020F0502020204030203" pitchFamily="34" charset="0"/>
                <a:cs typeface="Arial" panose="020B0604020202020204" pitchFamily="34" charset="0"/>
              </a:rPr>
              <a:t>solution for 24 h.</a:t>
            </a:r>
          </a:p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" panose="020F0502020204030203" pitchFamily="34" charset="0"/>
                <a:cs typeface="Arial" panose="020B0604020202020204" pitchFamily="34" charset="0"/>
              </a:rPr>
              <a:t>IOC thereafter exposed to NaN</a:t>
            </a:r>
            <a:r>
              <a:rPr lang="en-US" sz="800" baseline="-25000" dirty="0">
                <a:latin typeface="Lato" panose="020F0502020204030203" pitchFamily="34" charset="0"/>
                <a:cs typeface="Arial" panose="020B0604020202020204" pitchFamily="34" charset="0"/>
              </a:rPr>
              <a:t>3 </a:t>
            </a:r>
            <a:r>
              <a:rPr lang="en-US" sz="800" dirty="0">
                <a:latin typeface="Lato" panose="020F0502020204030203" pitchFamily="34" charset="0"/>
                <a:cs typeface="Arial" panose="020B0604020202020204" pitchFamily="34" charset="0"/>
              </a:rPr>
              <a:t>for 3 h.</a:t>
            </a:r>
          </a:p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" panose="020F0502020204030203" pitchFamily="34" charset="0"/>
                <a:cs typeface="Arial" panose="020B0604020202020204" pitchFamily="34" charset="0"/>
              </a:rPr>
              <a:t>Dead IOC spiked in various amounts into different concentrations of Pb(II) .</a:t>
            </a:r>
          </a:p>
          <a:p>
            <a:pPr marL="180975" indent="-1809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700" i="1" dirty="0">
                <a:latin typeface="Lato" panose="020F0502020204030203" pitchFamily="34" charset="0"/>
                <a:cs typeface="Arial" panose="020B0604020202020204" pitchFamily="34" charset="0"/>
              </a:rPr>
              <a:t>Analytical methods: </a:t>
            </a:r>
            <a:r>
              <a:rPr lang="en-US" sz="700" dirty="0">
                <a:latin typeface="Lato" panose="020F0502020204030203" pitchFamily="34" charset="0"/>
                <a:cs typeface="Arial" panose="020B0604020202020204" pitchFamily="34" charset="0"/>
              </a:rPr>
              <a:t>Aqueous Pb(II) measured with AA spectroscopy, metabolic activity measured with MTT, and surface characterized by FTIR </a:t>
            </a:r>
            <a:r>
              <a:rPr lang="en-ZA" sz="800" dirty="0"/>
              <a:t>spectroscopy.</a:t>
            </a:r>
            <a:endParaRPr lang="en-US" sz="7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90488" indent="-90488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90488" indent="-90488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119339" indent="-119339">
              <a:lnSpc>
                <a:spcPct val="120000"/>
              </a:lnSpc>
              <a:buFont typeface="+mj-lt"/>
              <a:buAutoNum type="arabicPeriod"/>
            </a:pPr>
            <a:endParaRPr lang="en-US" sz="800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73D619-BED0-45FF-B2E4-A754BEA3C825}"/>
              </a:ext>
            </a:extLst>
          </p:cNvPr>
          <p:cNvSpPr txBox="1"/>
          <p:nvPr/>
        </p:nvSpPr>
        <p:spPr>
          <a:xfrm>
            <a:off x="1604132" y="1073289"/>
            <a:ext cx="3438111" cy="650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 Black" panose="020F0A02020204030203" pitchFamily="34" charset="0"/>
                <a:cs typeface="Arial" panose="020B0604020202020204" pitchFamily="34" charset="0"/>
              </a:rPr>
              <a:t>Metabolic activity undetected after NaN</a:t>
            </a:r>
            <a:r>
              <a:rPr lang="en-US" sz="800" baseline="-25000" dirty="0">
                <a:latin typeface="Lato Black" panose="020F0A02020204030203" pitchFamily="34" charset="0"/>
                <a:cs typeface="Arial" panose="020B0604020202020204" pitchFamily="34" charset="0"/>
              </a:rPr>
              <a:t>3</a:t>
            </a:r>
            <a:r>
              <a:rPr lang="en-US" sz="800" dirty="0">
                <a:latin typeface="Lato Black" panose="020F0A02020204030203" pitchFamily="34" charset="0"/>
                <a:cs typeface="Arial" panose="020B0604020202020204" pitchFamily="34" charset="0"/>
              </a:rPr>
              <a:t> sterilization.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 Black" panose="020F0A02020204030203" pitchFamily="34" charset="0"/>
                <a:cs typeface="Arial" panose="020B0604020202020204" pitchFamily="34" charset="0"/>
              </a:rPr>
              <a:t>Damage of cell structure undetected after NaN</a:t>
            </a:r>
            <a:r>
              <a:rPr lang="en-US" sz="800" baseline="-25000" dirty="0">
                <a:latin typeface="Lato Black" panose="020F0A02020204030203" pitchFamily="34" charset="0"/>
                <a:cs typeface="Arial" panose="020B0604020202020204" pitchFamily="34" charset="0"/>
              </a:rPr>
              <a:t>3 </a:t>
            </a:r>
            <a:r>
              <a:rPr lang="en-US" sz="800" dirty="0">
                <a:latin typeface="Lato Black" panose="020F0A02020204030203" pitchFamily="34" charset="0"/>
                <a:cs typeface="Arial" panose="020B0604020202020204" pitchFamily="34" charset="0"/>
              </a:rPr>
              <a:t>sterilization (Fig. 1b)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0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700" i="1" dirty="0">
                <a:latin typeface="Lato Black" panose="020F0A02020204030203" pitchFamily="34" charset="0"/>
                <a:cs typeface="Arial" panose="020B0604020202020204" pitchFamily="34" charset="0"/>
              </a:rPr>
              <a:t>Fig. 1:  </a:t>
            </a:r>
            <a:r>
              <a:rPr lang="en-GB" sz="700" i="1" dirty="0">
                <a:latin typeface="Lato Black" panose="020F0A02020204030203" pitchFamily="34" charset="0"/>
                <a:cs typeface="Arial" panose="020B0604020202020204" pitchFamily="34" charset="0"/>
              </a:rPr>
              <a:t>FTIR spectra of IOC a) after 24 h growth period, b) after 3 h exposure to NaN</a:t>
            </a:r>
            <a:r>
              <a:rPr lang="en-GB" sz="700" i="1" baseline="-25000" dirty="0">
                <a:latin typeface="Lato Black" panose="020F0A02020204030203" pitchFamily="34" charset="0"/>
                <a:cs typeface="Arial" panose="020B0604020202020204" pitchFamily="34" charset="0"/>
              </a:rPr>
              <a:t>3</a:t>
            </a:r>
            <a:r>
              <a:rPr lang="en-GB" sz="700" i="1" dirty="0">
                <a:latin typeface="Lato Black" panose="020F0A02020204030203" pitchFamily="34" charset="0"/>
                <a:cs typeface="Arial" panose="020B0604020202020204" pitchFamily="34" charset="0"/>
              </a:rPr>
              <a:t>, and c) after exposure to NaN</a:t>
            </a:r>
            <a:r>
              <a:rPr lang="en-GB" sz="700" i="1" baseline="-25000" dirty="0">
                <a:latin typeface="Lato Black" panose="020F0A02020204030203" pitchFamily="34" charset="0"/>
                <a:cs typeface="Arial" panose="020B0604020202020204" pitchFamily="34" charset="0"/>
              </a:rPr>
              <a:t>3</a:t>
            </a:r>
            <a:r>
              <a:rPr lang="en-GB" sz="700" i="1" dirty="0">
                <a:latin typeface="Lato Black" panose="020F0A02020204030203" pitchFamily="34" charset="0"/>
                <a:cs typeface="Arial" panose="020B0604020202020204" pitchFamily="34" charset="0"/>
              </a:rPr>
              <a:t> and Pb(NO</a:t>
            </a:r>
            <a:r>
              <a:rPr lang="en-GB" sz="700" i="1" baseline="-25000" dirty="0">
                <a:latin typeface="Lato Black" panose="020F0A02020204030203" pitchFamily="34" charset="0"/>
                <a:cs typeface="Arial" panose="020B0604020202020204" pitchFamily="34" charset="0"/>
              </a:rPr>
              <a:t>3</a:t>
            </a:r>
            <a:r>
              <a:rPr lang="en-GB" sz="700" i="1" dirty="0">
                <a:latin typeface="Lato Black" panose="020F0A02020204030203" pitchFamily="34" charset="0"/>
                <a:cs typeface="Arial" panose="020B0604020202020204" pitchFamily="34" charset="0"/>
              </a:rPr>
              <a:t>)</a:t>
            </a:r>
            <a:r>
              <a:rPr lang="en-GB" sz="700" i="1" baseline="-25000" dirty="0">
                <a:latin typeface="Lato Black" panose="020F0A02020204030203" pitchFamily="34" charset="0"/>
                <a:cs typeface="Arial" panose="020B0604020202020204" pitchFamily="34" charset="0"/>
              </a:rPr>
              <a:t>2</a:t>
            </a:r>
            <a:r>
              <a:rPr lang="en-GB" sz="700" i="1" dirty="0">
                <a:latin typeface="Lato Black" panose="020F0A02020204030203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800" i="1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 Black" panose="020F0A02020204030203" pitchFamily="34" charset="0"/>
                <a:cs typeface="Arial" panose="020B0604020202020204" pitchFamily="34" charset="0"/>
              </a:rPr>
              <a:t>Pb(II) removal from solution corresponded with significant changes to cell structure (Fig. 1c), specifically observed as changes in amide, phosphate, and carboxyl groups.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 Black" panose="020F0A02020204030203" pitchFamily="34" charset="0"/>
                <a:cs typeface="Arial" panose="020B0604020202020204" pitchFamily="34" charset="0"/>
              </a:rPr>
              <a:t>61.7 % of 80 mg/L Pb(II) solution removed after 3 h by NaN</a:t>
            </a:r>
            <a:r>
              <a:rPr lang="en-US" sz="800" baseline="-25000" dirty="0">
                <a:latin typeface="Lato Black" panose="020F0A02020204030203" pitchFamily="34" charset="0"/>
                <a:cs typeface="Arial" panose="020B0604020202020204" pitchFamily="34" charset="0"/>
              </a:rPr>
              <a:t>3</a:t>
            </a:r>
            <a:r>
              <a:rPr lang="en-US" sz="800" dirty="0">
                <a:latin typeface="Lato Black" panose="020F0A02020204030203" pitchFamily="34" charset="0"/>
                <a:cs typeface="Arial" panose="020B0604020202020204" pitchFamily="34" charset="0"/>
              </a:rPr>
              <a:t> sterilized IOC (Fig. 2). 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8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700" i="1" dirty="0">
                <a:latin typeface="Lato" panose="020F0502020204030203"/>
                <a:cs typeface="Arial" panose="020B0604020202020204" pitchFamily="34" charset="0"/>
              </a:rPr>
              <a:t>Fig. 2: </a:t>
            </a:r>
            <a:r>
              <a:rPr lang="en-GB" sz="700" i="1" dirty="0">
                <a:effectLst/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Percent lead remaining in solution as a function of time after the addition of the NaN</a:t>
            </a:r>
            <a:r>
              <a:rPr lang="en-GB" sz="700" i="1" baseline="-25000" dirty="0">
                <a:effectLst/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700" i="1" dirty="0">
                <a:effectLst/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-sterilized consortium.</a:t>
            </a:r>
          </a:p>
          <a:p>
            <a:pPr>
              <a:lnSpc>
                <a:spcPct val="120000"/>
              </a:lnSpc>
            </a:pPr>
            <a:endParaRPr lang="en-US" sz="700" i="1" dirty="0">
              <a:latin typeface="Lato" panose="020F0502020204030203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latin typeface="Lato Black" panose="020F0A02020204030203" pitchFamily="34" charset="0"/>
                <a:cs typeface="Arial" panose="020B0604020202020204" pitchFamily="34" charset="0"/>
              </a:rPr>
              <a:t>Maximum Pb(II) removal was observed at an initial concentration of 125 mg/L Pb(II) for IOC dosed between 25.2 and 47.5 mg/L..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0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900" dirty="0">
              <a:latin typeface="Lato Black" panose="020F0A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074D9C-0647-4697-8C43-9C38EB7E0278}"/>
              </a:ext>
            </a:extLst>
          </p:cNvPr>
          <p:cNvSpPr/>
          <p:nvPr/>
        </p:nvSpPr>
        <p:spPr>
          <a:xfrm>
            <a:off x="12777" y="8252811"/>
            <a:ext cx="5098081" cy="889172"/>
          </a:xfrm>
          <a:prstGeom prst="rect">
            <a:avLst/>
          </a:prstGeom>
          <a:solidFill>
            <a:srgbClr val="00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386EC-D1AC-48D0-B2EC-0AD1DA88A8AB}"/>
              </a:ext>
            </a:extLst>
          </p:cNvPr>
          <p:cNvSpPr/>
          <p:nvPr/>
        </p:nvSpPr>
        <p:spPr>
          <a:xfrm>
            <a:off x="12777" y="51667"/>
            <a:ext cx="5098081" cy="720291"/>
          </a:xfrm>
          <a:prstGeom prst="rect">
            <a:avLst/>
          </a:prstGeom>
          <a:solidFill>
            <a:srgbClr val="00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00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4B51C833-6319-497D-933B-D5979BF37180}"/>
              </a:ext>
            </a:extLst>
          </p:cNvPr>
          <p:cNvSpPr/>
          <p:nvPr/>
        </p:nvSpPr>
        <p:spPr>
          <a:xfrm>
            <a:off x="1" y="0"/>
            <a:ext cx="5143500" cy="9144000"/>
          </a:xfrm>
          <a:prstGeom prst="frame">
            <a:avLst>
              <a:gd name="adj1" fmla="val 82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D9AF1-DB1F-458B-8FD1-3E2EA4A57D8C}"/>
              </a:ext>
            </a:extLst>
          </p:cNvPr>
          <p:cNvSpPr txBox="1"/>
          <p:nvPr/>
        </p:nvSpPr>
        <p:spPr>
          <a:xfrm>
            <a:off x="344829" y="764469"/>
            <a:ext cx="3335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Lato" panose="020F0502020204030203" pitchFamily="34" charset="0"/>
                <a:cs typeface="Lato" panose="020F0502020204030203" pitchFamily="34" charset="0"/>
              </a:rPr>
              <a:t>Brandon van Veenhuyzen, Hendrik G. Brink, Evans M.N. </a:t>
            </a:r>
            <a:r>
              <a:rPr lang="en-US" sz="800" dirty="0" err="1">
                <a:latin typeface="Lato" panose="020F0502020204030203" pitchFamily="34" charset="0"/>
                <a:cs typeface="Lato" panose="020F0502020204030203" pitchFamily="34" charset="0"/>
              </a:rPr>
              <a:t>Chirwa</a:t>
            </a:r>
            <a:endParaRPr lang="en-US" sz="8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800" dirty="0">
                <a:latin typeface="Lato" panose="020F0502020204030203" pitchFamily="34" charset="0"/>
                <a:cs typeface="Lato" panose="020F0502020204030203" pitchFamily="34" charset="0"/>
              </a:rPr>
              <a:t>deon.brink@up.ac.za</a:t>
            </a:r>
          </a:p>
        </p:txBody>
      </p:sp>
      <p:sp>
        <p:nvSpPr>
          <p:cNvPr id="23" name="Graphic 18">
            <a:extLst>
              <a:ext uri="{FF2B5EF4-FFF2-40B4-BE49-F238E27FC236}">
                <a16:creationId xmlns:a16="http://schemas.microsoft.com/office/drawing/2014/main" id="{196C165A-405D-4820-9F17-91CA8CD4F5EF}"/>
              </a:ext>
            </a:extLst>
          </p:cNvPr>
          <p:cNvSpPr/>
          <p:nvPr/>
        </p:nvSpPr>
        <p:spPr>
          <a:xfrm>
            <a:off x="164143" y="846453"/>
            <a:ext cx="177123" cy="169004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7A00482-EB5B-4C35-B4D1-FDFBCECD9F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6" y="8306943"/>
            <a:ext cx="378999" cy="599134"/>
          </a:xfrm>
          <a:prstGeom prst="round2DiagRect">
            <a:avLst>
              <a:gd name="adj1" fmla="val 16667"/>
              <a:gd name="adj2" fmla="val 1593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9EE2F9-E368-471F-966F-6846CB3D7866}"/>
              </a:ext>
            </a:extLst>
          </p:cNvPr>
          <p:cNvSpPr/>
          <p:nvPr/>
        </p:nvSpPr>
        <p:spPr>
          <a:xfrm>
            <a:off x="264060" y="86323"/>
            <a:ext cx="46153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/>
                <a:ea typeface="Roboto" panose="02000000000000000000" pitchFamily="2" charset="0"/>
                <a:cs typeface="Arial" panose="020B0604020202020204" pitchFamily="34" charset="0"/>
              </a:rPr>
              <a:t>Microbial Pb(II</a:t>
            </a:r>
            <a:r>
              <a:rPr lang="en-US">
                <a:solidFill>
                  <a:schemeClr val="bg1"/>
                </a:solidFill>
                <a:latin typeface="Lato" panose="020F0502020204030203"/>
                <a:ea typeface="Roboto" panose="02000000000000000000" pitchFamily="2" charset="0"/>
                <a:cs typeface="Arial" panose="020B0604020202020204" pitchFamily="34" charset="0"/>
              </a:rPr>
              <a:t>) precipitation</a:t>
            </a:r>
            <a:r>
              <a:rPr lang="en-US" dirty="0">
                <a:solidFill>
                  <a:schemeClr val="bg1"/>
                </a:solidFill>
                <a:latin typeface="Lato" panose="020F0502020204030203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GB" sz="1800" dirty="0">
                <a:solidFill>
                  <a:schemeClr val="bg1"/>
                </a:solidFill>
                <a:effectLst/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the role of  biosorption as a Pb(II) removal mechanism</a:t>
            </a:r>
            <a:r>
              <a:rPr lang="en-US" dirty="0">
                <a:solidFill>
                  <a:schemeClr val="bg1"/>
                </a:solidFill>
                <a:latin typeface="Lato" panose="020F0502020204030203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3CD951-A8F0-42A7-9CFD-AFCFDBB7E640}"/>
              </a:ext>
            </a:extLst>
          </p:cNvPr>
          <p:cNvSpPr txBox="1"/>
          <p:nvPr/>
        </p:nvSpPr>
        <p:spPr>
          <a:xfrm>
            <a:off x="854978" y="8252811"/>
            <a:ext cx="1972794" cy="65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7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University of Pretoria</a:t>
            </a:r>
          </a:p>
          <a:p>
            <a:r>
              <a:rPr lang="en-US" sz="707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Department of Chemical Engineering</a:t>
            </a:r>
          </a:p>
          <a:p>
            <a:pPr>
              <a:lnSpc>
                <a:spcPct val="120000"/>
              </a:lnSpc>
            </a:pPr>
            <a:endParaRPr lang="en-GB" sz="642" b="1" dirty="0">
              <a:solidFill>
                <a:schemeClr val="bg1"/>
              </a:solidFill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642" b="1" dirty="0">
                <a:solidFill>
                  <a:schemeClr val="bg1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Acknowledgements</a:t>
            </a:r>
          </a:p>
          <a:p>
            <a:pPr>
              <a:lnSpc>
                <a:spcPct val="120000"/>
              </a:lnSpc>
            </a:pPr>
            <a:r>
              <a:rPr lang="en-GB" sz="642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National Research Foundation</a:t>
            </a:r>
            <a:endParaRPr lang="en-US" sz="642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" name="Picture 4" descr="Prentresultaat vir nrf south africa logo">
            <a:extLst>
              <a:ext uri="{FF2B5EF4-FFF2-40B4-BE49-F238E27FC236}">
                <a16:creationId xmlns:a16="http://schemas.microsoft.com/office/drawing/2014/main" id="{50C7BC53-DB2E-4E18-8E6F-7767CD67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779" y="8394221"/>
            <a:ext cx="725075" cy="47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66950B-8A7A-432D-92D9-BB8FDE4B34E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" b="607"/>
          <a:stretch>
            <a:fillRect/>
          </a:stretch>
        </p:blipFill>
        <p:spPr bwMode="auto">
          <a:xfrm>
            <a:off x="2194158" y="1658277"/>
            <a:ext cx="2364232" cy="169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33FAE7-3C66-46C7-A66A-0888F02E438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>
            <a:fillRect/>
          </a:stretch>
        </p:blipFill>
        <p:spPr bwMode="auto">
          <a:xfrm>
            <a:off x="2194159" y="4610101"/>
            <a:ext cx="2364232" cy="159571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2844269-9E0A-404B-9B69-6B0A7F744E2B}"/>
              </a:ext>
            </a:extLst>
          </p:cNvPr>
          <p:cNvSpPr/>
          <p:nvPr/>
        </p:nvSpPr>
        <p:spPr>
          <a:xfrm>
            <a:off x="100661" y="7225114"/>
            <a:ext cx="4946020" cy="9883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79" tIns="7339" rIns="14679" bIns="73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213E5-8268-45D9-ACD3-51AC68FF6E51}"/>
              </a:ext>
            </a:extLst>
          </p:cNvPr>
          <p:cNvSpPr txBox="1"/>
          <p:nvPr/>
        </p:nvSpPr>
        <p:spPr>
          <a:xfrm>
            <a:off x="115936" y="7250520"/>
            <a:ext cx="480471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00" b="1" dirty="0">
                <a:latin typeface="Lato" panose="020F0502020204030203"/>
              </a:rPr>
              <a:t>CONCLUSIONS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000" dirty="0">
                <a:latin typeface="Lato" panose="020F0502020204030203"/>
              </a:rPr>
              <a:t>Pb(II) removal not exclusive to living IOC.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000" dirty="0">
                <a:latin typeface="Lato" panose="020F0502020204030203"/>
              </a:rPr>
              <a:t>Chemical binding of Pb(II) to cell surface plays a role in Pb(II) removal by dead IOC.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000" dirty="0">
                <a:latin typeface="Lato" panose="020F0502020204030203"/>
              </a:rPr>
              <a:t>Dead IOC shows potential as an effective material for Pb(II) biosorption.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ZA" sz="1000" dirty="0">
              <a:latin typeface="Lato" panose="020F0502020204030203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ZA" sz="900" dirty="0">
              <a:latin typeface="Lato" panose="020F0502020204030203"/>
            </a:endParaRPr>
          </a:p>
        </p:txBody>
      </p:sp>
      <p:pic>
        <p:nvPicPr>
          <p:cNvPr id="71" name="Audio 70">
            <a:hlinkClick r:id="" action="ppaction://media"/>
            <a:extLst>
              <a:ext uri="{FF2B5EF4-FFF2-40B4-BE49-F238E27FC236}">
                <a16:creationId xmlns:a16="http://schemas.microsoft.com/office/drawing/2014/main" id="{14EC49F6-545D-4777-9C64-66B98A948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81500" y="8382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0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458"/>
    </mc:Choice>
    <mc:Fallback>
      <p:transition spd="slow" advTm="155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3971</TotalTime>
  <Words>421</Words>
  <Application>Microsoft Office PowerPoint</Application>
  <PresentationFormat>On-screen Show (16:9)</PresentationFormat>
  <Paragraphs>60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Lato</vt:lpstr>
      <vt:lpstr>Lato Black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Brandon van Veenhuyzen</cp:lastModifiedBy>
  <cp:revision>110</cp:revision>
  <dcterms:created xsi:type="dcterms:W3CDTF">2019-04-03T04:48:47Z</dcterms:created>
  <dcterms:modified xsi:type="dcterms:W3CDTF">2021-05-13T11:22:35Z</dcterms:modified>
</cp:coreProperties>
</file>